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19"/>
  </p:notesMasterIdLst>
  <p:handoutMasterIdLst>
    <p:handoutMasterId r:id="rId20"/>
  </p:handoutMasterIdLst>
  <p:sldIdLst>
    <p:sldId id="935" r:id="rId5"/>
    <p:sldId id="510" r:id="rId6"/>
    <p:sldId id="509" r:id="rId7"/>
    <p:sldId id="944" r:id="rId8"/>
    <p:sldId id="501" r:id="rId9"/>
    <p:sldId id="936" r:id="rId10"/>
    <p:sldId id="937" r:id="rId11"/>
    <p:sldId id="938" r:id="rId12"/>
    <p:sldId id="939" r:id="rId13"/>
    <p:sldId id="940" r:id="rId14"/>
    <p:sldId id="941" r:id="rId15"/>
    <p:sldId id="942" r:id="rId16"/>
    <p:sldId id="943" r:id="rId17"/>
    <p:sldId id="93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Nogueira de Medeiros Netto" initials="DNdMN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CDF"/>
    <a:srgbClr val="E4002B"/>
    <a:srgbClr val="FFFFFF"/>
    <a:srgbClr val="E41F2B"/>
    <a:srgbClr val="A6192E"/>
    <a:srgbClr val="DA0021"/>
    <a:srgbClr val="616568"/>
    <a:srgbClr val="5E5E5E"/>
    <a:srgbClr val="626568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457" autoAdjust="0"/>
    <p:restoredTop sz="94509" autoAdjust="0"/>
  </p:normalViewPr>
  <p:slideViewPr>
    <p:cSldViewPr snapToGrid="0" snapToObjects="1">
      <p:cViewPr>
        <p:scale>
          <a:sx n="51" d="100"/>
          <a:sy n="51" d="100"/>
        </p:scale>
        <p:origin x="-61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CADA9-8363-6A47-956F-54ECE212F511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E5B88-4BE6-2B4A-A5CD-0B951808E1A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2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EC8CC-BAC7-2247-B789-5E1AECBAC7D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1FF1-2509-B64C-BDEE-877D637266A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D05945-AF5C-4AFA-AE0E-DD15B89250D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729943E-5999-49C3-A6F8-E4F218D38B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66" y="973458"/>
            <a:ext cx="8224346" cy="5715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>
                <a:solidFill>
                  <a:srgbClr val="62656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err="1" smtClean="0"/>
              <a:t>Título</a:t>
            </a:r>
            <a:r>
              <a:rPr lang="en-US" dirty="0" smtClean="0"/>
              <a:t> da </a:t>
            </a:r>
            <a:r>
              <a:rPr lang="en-US" dirty="0" err="1" smtClean="0"/>
              <a:t>página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812" y="1797269"/>
            <a:ext cx="8229600" cy="45562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Pct val="120000"/>
              <a:buNone/>
              <a:defRPr lang="pt-BR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DA0021"/>
              </a:buClr>
              <a:buFont typeface="Wingdings" pitchFamily="2" charset="2"/>
              <a:buChar char="§"/>
              <a:defRPr lang="pt-BR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</a:lstStyle>
          <a:p>
            <a:pPr lvl="1"/>
            <a:r>
              <a:rPr lang="en-US" dirty="0" smtClean="0"/>
              <a:t>Utilize a </a:t>
            </a:r>
            <a:r>
              <a:rPr lang="en-US" dirty="0" err="1" smtClean="0"/>
              <a:t>fonte</a:t>
            </a:r>
            <a:r>
              <a:rPr lang="en-US" dirty="0" smtClean="0"/>
              <a:t> Tahoma</a:t>
            </a:r>
          </a:p>
          <a:p>
            <a:pPr lvl="1"/>
            <a:endParaRPr lang="en-US" dirty="0" smtClean="0"/>
          </a:p>
          <a:p>
            <a:pPr lvl="1">
              <a:spcBef>
                <a:spcPts val="600"/>
              </a:spcBef>
              <a:buSzPct val="120000"/>
            </a:pPr>
            <a:endParaRPr lang="pt-BR" sz="900" dirty="0" smtClean="0">
              <a:solidFill>
                <a:srgbClr val="75787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26053" y="396079"/>
            <a:ext cx="6105369" cy="2576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Pct val="120000"/>
              <a:buNone/>
              <a:defRPr sz="1100">
                <a:solidFill>
                  <a:srgbClr val="62656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</a:lstStyle>
          <a:p>
            <a:pPr lvl="0"/>
            <a:r>
              <a:rPr lang="en-US" dirty="0" err="1" smtClean="0"/>
              <a:t>Subtítulo</a:t>
            </a:r>
            <a:r>
              <a:rPr lang="en-US" dirty="0" smtClean="0"/>
              <a:t> da </a:t>
            </a:r>
            <a:r>
              <a:rPr lang="en-US" dirty="0" err="1" smtClean="0"/>
              <a:t>apresentação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66" y="973456"/>
            <a:ext cx="8224346" cy="5715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>
                <a:solidFill>
                  <a:srgbClr val="62656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err="1" smtClean="0"/>
              <a:t>Título</a:t>
            </a:r>
            <a:r>
              <a:rPr lang="en-US" dirty="0" smtClean="0"/>
              <a:t> da </a:t>
            </a:r>
            <a:r>
              <a:rPr lang="en-US" dirty="0" err="1" smtClean="0"/>
              <a:t>página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812" y="1797269"/>
            <a:ext cx="8229600" cy="45562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Pct val="120000"/>
              <a:buNone/>
              <a:defRPr lang="pt-BR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DA0021"/>
              </a:buClr>
              <a:buFont typeface="Wingdings" pitchFamily="2" charset="2"/>
              <a:buChar char="§"/>
              <a:defRPr lang="pt-BR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</a:lstStyle>
          <a:p>
            <a:pPr lvl="1"/>
            <a:r>
              <a:rPr lang="en-US" dirty="0" smtClean="0"/>
              <a:t>Utilize a </a:t>
            </a:r>
            <a:r>
              <a:rPr lang="en-US" dirty="0" err="1" smtClean="0"/>
              <a:t>fonte</a:t>
            </a:r>
            <a:r>
              <a:rPr lang="en-US" dirty="0" smtClean="0"/>
              <a:t> Tahoma</a:t>
            </a:r>
          </a:p>
          <a:p>
            <a:pPr lvl="1"/>
            <a:endParaRPr lang="en-US" dirty="0" smtClean="0"/>
          </a:p>
          <a:p>
            <a:pPr lvl="1">
              <a:spcBef>
                <a:spcPts val="600"/>
              </a:spcBef>
              <a:buSzPct val="120000"/>
            </a:pPr>
            <a:endParaRPr lang="pt-BR" sz="900" dirty="0" smtClean="0">
              <a:solidFill>
                <a:srgbClr val="75787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26052" y="396079"/>
            <a:ext cx="6105369" cy="2576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Pct val="120000"/>
              <a:buNone/>
              <a:defRPr sz="1100">
                <a:solidFill>
                  <a:srgbClr val="62656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</a:lstStyle>
          <a:p>
            <a:pPr lvl="0"/>
            <a:r>
              <a:rPr lang="en-US" dirty="0" err="1" smtClean="0"/>
              <a:t>Subtítulo</a:t>
            </a:r>
            <a:r>
              <a:rPr lang="en-US" dirty="0" smtClean="0"/>
              <a:t> da </a:t>
            </a:r>
            <a:r>
              <a:rPr lang="en-US" dirty="0" err="1" smtClean="0"/>
              <a:t>apresentação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616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D344F3-BE72-F048-9C8E-97D2B8E1341F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7383" y="333831"/>
            <a:ext cx="9634273" cy="63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-18599" y="2"/>
            <a:ext cx="9144000" cy="333829"/>
          </a:xfrm>
          <a:prstGeom prst="rect">
            <a:avLst/>
          </a:prstGeom>
          <a:solidFill>
            <a:srgbClr val="1617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6524173"/>
            <a:ext cx="9144000" cy="333829"/>
          </a:xfrm>
          <a:prstGeom prst="rect">
            <a:avLst/>
          </a:prstGeom>
          <a:solidFill>
            <a:srgbClr val="16171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Picture 2" descr="C:\Users\fernandoab\Desktop\Odebrecht-RealizacoesImobiliarias-Preferencial-RG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4571" y="-18078"/>
            <a:ext cx="3915081" cy="1873004"/>
          </a:xfrm>
          <a:prstGeom prst="rect">
            <a:avLst/>
          </a:prstGeom>
          <a:solidFill>
            <a:srgbClr val="E41F2B">
              <a:alpha val="50196"/>
            </a:srgbClr>
          </a:solidFill>
        </p:spPr>
      </p:pic>
      <p:sp>
        <p:nvSpPr>
          <p:cNvPr id="15" name="TextBox 11"/>
          <p:cNvSpPr txBox="1"/>
          <p:nvPr/>
        </p:nvSpPr>
        <p:spPr>
          <a:xfrm>
            <a:off x="5079997" y="333831"/>
            <a:ext cx="3785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ahoma"/>
                <a:cs typeface="Tahoma"/>
              </a:rPr>
              <a:t>FERNANDO NETTO</a:t>
            </a:r>
          </a:p>
          <a:p>
            <a:pPr algn="ctr"/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Tahoma"/>
                <a:cs typeface="Tahoma"/>
              </a:rPr>
              <a:t>Artista Plástico</a:t>
            </a:r>
            <a:endParaRPr lang="en-US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958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3" y="1012692"/>
            <a:ext cx="5782447" cy="764760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000" b="1" dirty="0">
                <a:latin typeface="Calisto MT" panose="02040603050505030304" pitchFamily="18" charset="0"/>
              </a:rPr>
              <a:t>Painel de papel </a:t>
            </a:r>
            <a:r>
              <a:rPr lang="pt-BR" sz="2000" b="1" dirty="0" err="1">
                <a:latin typeface="Calisto MT" panose="02040603050505030304" pitchFamily="18" charset="0"/>
              </a:rPr>
              <a:t>machê</a:t>
            </a:r>
            <a:r>
              <a:rPr lang="pt-BR" sz="2000" b="1" dirty="0">
                <a:latin typeface="Calisto MT" panose="02040603050505030304" pitchFamily="18" charset="0"/>
              </a:rPr>
              <a:t> sobre tela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400" dirty="0" smtClean="0">
                <a:latin typeface="Calisto MT" panose="02040603050505030304" pitchFamily="18" charset="0"/>
              </a:rPr>
              <a:t>	Dimensões</a:t>
            </a:r>
            <a:r>
              <a:rPr lang="pt-BR" sz="1400" dirty="0">
                <a:latin typeface="Calisto MT" panose="02040603050505030304" pitchFamily="18" charset="0"/>
              </a:rPr>
              <a:t>: </a:t>
            </a:r>
            <a:r>
              <a:rPr lang="pt-BR" sz="1400" dirty="0" smtClean="0">
                <a:latin typeface="Calisto MT" panose="02040603050505030304" pitchFamily="18" charset="0"/>
              </a:rPr>
              <a:t>0,90 x 0,60 </a:t>
            </a:r>
            <a:r>
              <a:rPr lang="pt-BR" sz="1400" dirty="0">
                <a:latin typeface="Calisto MT" panose="02040603050505030304" pitchFamily="18" charset="0"/>
              </a:rPr>
              <a:t>m</a:t>
            </a:r>
            <a:endParaRPr lang="pt-BR" sz="14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5"/>
          <p:cNvSpPr/>
          <p:nvPr/>
        </p:nvSpPr>
        <p:spPr>
          <a:xfrm>
            <a:off x="-3" y="310422"/>
            <a:ext cx="2899958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81933" y="293658"/>
            <a:ext cx="2518022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Arte rupestre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43" y="2025934"/>
            <a:ext cx="6037665" cy="417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5891350" y="3901121"/>
            <a:ext cx="3125542" cy="2300933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A compaixão para com os animais é das mais nobres virtudes da natureza humana.”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smtClean="0">
                <a:latin typeface="Calisto MT" panose="02040603050505030304" pitchFamily="18" charset="0"/>
              </a:rPr>
              <a:t>Charles Darwin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6" grpId="0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3" y="1012692"/>
            <a:ext cx="6544152" cy="466115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000" b="1" dirty="0" smtClean="0">
                <a:latin typeface="Calisto MT" panose="02040603050505030304" pitchFamily="18" charset="0"/>
              </a:rPr>
              <a:t>Painel de papel </a:t>
            </a:r>
            <a:r>
              <a:rPr lang="pt-BR" sz="2000" b="1" dirty="0" err="1" smtClean="0">
                <a:latin typeface="Calisto MT" panose="02040603050505030304" pitchFamily="18" charset="0"/>
              </a:rPr>
              <a:t>machê</a:t>
            </a:r>
            <a:r>
              <a:rPr lang="pt-BR" sz="2000" b="1" dirty="0" smtClean="0">
                <a:latin typeface="Calisto MT" panose="02040603050505030304" pitchFamily="18" charset="0"/>
              </a:rPr>
              <a:t> sobre tela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b="1" dirty="0" smtClean="0">
                <a:latin typeface="Calisto MT" panose="02040603050505030304" pitchFamily="18" charset="0"/>
              </a:rPr>
              <a:t>	</a:t>
            </a:r>
            <a:r>
              <a:rPr lang="pt-BR" sz="1400" dirty="0" smtClean="0">
                <a:latin typeface="Calisto MT" panose="02040603050505030304" pitchFamily="18" charset="0"/>
              </a:rPr>
              <a:t>Dimensões: 1,40 x 0,80 m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5"/>
          <p:cNvSpPr/>
          <p:nvPr/>
        </p:nvSpPr>
        <p:spPr>
          <a:xfrm>
            <a:off x="-3" y="310422"/>
            <a:ext cx="2899958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81933" y="293658"/>
            <a:ext cx="2518022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Arte rupestre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33" y="2143826"/>
            <a:ext cx="5806378" cy="35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5891350" y="3901121"/>
            <a:ext cx="3125542" cy="2300933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A alegria de ver e entender é o mais perfeito dom da natureza.”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smtClean="0">
                <a:latin typeface="Calisto MT" panose="02040603050505030304" pitchFamily="18" charset="0"/>
              </a:rPr>
              <a:t>Albert Einstein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4" y="1012692"/>
            <a:ext cx="5730196" cy="764760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000" b="1" dirty="0">
                <a:latin typeface="Calisto MT" panose="02040603050505030304" pitchFamily="18" charset="0"/>
              </a:rPr>
              <a:t>Painel de papel </a:t>
            </a:r>
            <a:r>
              <a:rPr lang="pt-BR" sz="2000" b="1" dirty="0" err="1">
                <a:latin typeface="Calisto MT" panose="02040603050505030304" pitchFamily="18" charset="0"/>
              </a:rPr>
              <a:t>machê</a:t>
            </a:r>
            <a:r>
              <a:rPr lang="pt-BR" sz="2000" b="1" dirty="0">
                <a:latin typeface="Calisto MT" panose="02040603050505030304" pitchFamily="18" charset="0"/>
              </a:rPr>
              <a:t> sobre tela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b="1" dirty="0">
                <a:latin typeface="Calisto MT" panose="02040603050505030304" pitchFamily="18" charset="0"/>
              </a:rPr>
              <a:t>	</a:t>
            </a:r>
            <a:r>
              <a:rPr lang="pt-BR" sz="1400" dirty="0">
                <a:latin typeface="Calisto MT" panose="02040603050505030304" pitchFamily="18" charset="0"/>
              </a:rPr>
              <a:t>Dimensões: </a:t>
            </a:r>
            <a:r>
              <a:rPr lang="pt-BR" sz="1400" dirty="0" smtClean="0">
                <a:latin typeface="Calisto MT" panose="02040603050505030304" pitchFamily="18" charset="0"/>
              </a:rPr>
              <a:t>0,60 </a:t>
            </a:r>
            <a:r>
              <a:rPr lang="pt-BR" sz="1400" dirty="0">
                <a:latin typeface="Calisto MT" panose="02040603050505030304" pitchFamily="18" charset="0"/>
              </a:rPr>
              <a:t>x </a:t>
            </a:r>
            <a:r>
              <a:rPr lang="pt-BR" sz="1400" dirty="0" smtClean="0">
                <a:latin typeface="Calisto MT" panose="02040603050505030304" pitchFamily="18" charset="0"/>
              </a:rPr>
              <a:t>0,90 </a:t>
            </a:r>
            <a:r>
              <a:rPr lang="pt-BR" sz="1400" dirty="0">
                <a:latin typeface="Calisto MT" panose="02040603050505030304" pitchFamily="18" charset="0"/>
              </a:rPr>
              <a:t>m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5"/>
          <p:cNvSpPr/>
          <p:nvPr/>
        </p:nvSpPr>
        <p:spPr>
          <a:xfrm>
            <a:off x="-3" y="310422"/>
            <a:ext cx="3934762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81932" y="293658"/>
            <a:ext cx="3981061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noProof="0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Lendas da natureza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39" y="1777452"/>
            <a:ext cx="3357154" cy="46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35188" y="3901122"/>
            <a:ext cx="4481704" cy="1315154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Todo homem, por natureza, quer saber.”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smtClean="0">
                <a:latin typeface="Calisto MT" panose="02040603050505030304" pitchFamily="18" charset="0"/>
              </a:rPr>
              <a:t>Aristóteles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6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4" y="1012692"/>
            <a:ext cx="5730196" cy="764760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000" b="1" dirty="0">
                <a:latin typeface="Calisto MT" panose="02040603050505030304" pitchFamily="18" charset="0"/>
              </a:rPr>
              <a:t>Painel de papel </a:t>
            </a:r>
            <a:r>
              <a:rPr lang="pt-BR" sz="2000" b="1" dirty="0" err="1">
                <a:latin typeface="Calisto MT" panose="02040603050505030304" pitchFamily="18" charset="0"/>
              </a:rPr>
              <a:t>machê</a:t>
            </a:r>
            <a:r>
              <a:rPr lang="pt-BR" sz="2000" b="1" dirty="0">
                <a:latin typeface="Calisto MT" panose="02040603050505030304" pitchFamily="18" charset="0"/>
              </a:rPr>
              <a:t> sobre tela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b="1" dirty="0">
                <a:latin typeface="Calisto MT" panose="02040603050505030304" pitchFamily="18" charset="0"/>
              </a:rPr>
              <a:t>	</a:t>
            </a:r>
            <a:r>
              <a:rPr lang="pt-BR" sz="1400" dirty="0">
                <a:latin typeface="Calisto MT" panose="02040603050505030304" pitchFamily="18" charset="0"/>
              </a:rPr>
              <a:t>Dimensões: </a:t>
            </a:r>
            <a:r>
              <a:rPr lang="pt-BR" sz="1400" dirty="0" smtClean="0">
                <a:latin typeface="Calisto MT" panose="02040603050505030304" pitchFamily="18" charset="0"/>
              </a:rPr>
              <a:t>0,60 </a:t>
            </a:r>
            <a:r>
              <a:rPr lang="pt-BR" sz="1400" dirty="0">
                <a:latin typeface="Calisto MT" panose="02040603050505030304" pitchFamily="18" charset="0"/>
              </a:rPr>
              <a:t>x </a:t>
            </a:r>
            <a:r>
              <a:rPr lang="pt-BR" sz="1400" dirty="0" smtClean="0">
                <a:latin typeface="Calisto MT" panose="02040603050505030304" pitchFamily="18" charset="0"/>
              </a:rPr>
              <a:t>0,90 </a:t>
            </a:r>
            <a:r>
              <a:rPr lang="pt-BR" sz="1400" dirty="0">
                <a:latin typeface="Calisto MT" panose="02040603050505030304" pitchFamily="18" charset="0"/>
              </a:rPr>
              <a:t>m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5"/>
          <p:cNvSpPr/>
          <p:nvPr/>
        </p:nvSpPr>
        <p:spPr>
          <a:xfrm>
            <a:off x="-4" y="310422"/>
            <a:ext cx="1802677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81932" y="293658"/>
            <a:ext cx="1250925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noProof="0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Amor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535188" y="3901122"/>
            <a:ext cx="4481704" cy="1315154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O amor está em toda parte da natureza, como emoção, mas também como recompensa.”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smtClean="0">
                <a:latin typeface="Calisto MT" panose="02040603050505030304" pitchFamily="18" charset="0"/>
              </a:rPr>
              <a:t>Ralph Emerson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518" y="2031028"/>
            <a:ext cx="3277241" cy="446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6" grpId="0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7774" y="0"/>
            <a:ext cx="10544901" cy="71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8868" y="3984943"/>
            <a:ext cx="3416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ahoma"/>
                <a:cs typeface="Tahoma"/>
              </a:rPr>
              <a:t>Salvador</a:t>
            </a:r>
            <a:r>
              <a:rPr lang="en-US" sz="1100" b="1" smtClean="0">
                <a:latin typeface="Tahoma"/>
                <a:cs typeface="Tahoma"/>
              </a:rPr>
              <a:t>, 2014</a:t>
            </a:r>
            <a:endParaRPr lang="en-US" sz="1100" b="1" dirty="0" smtClean="0"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067" y="3433346"/>
            <a:ext cx="3095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ahoma"/>
                <a:cs typeface="Tahoma"/>
              </a:rPr>
              <a:t>Obrigado!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2" y="310422"/>
            <a:ext cx="2511783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932" y="293658"/>
            <a:ext cx="2250709" cy="571555"/>
          </a:xfrm>
        </p:spPr>
        <p:txBody>
          <a:bodyPr>
            <a:noAutofit/>
          </a:bodyPr>
          <a:lstStyle/>
          <a:p>
            <a:r>
              <a:rPr lang="pt-BR" sz="3000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Trajetória</a:t>
            </a:r>
            <a:endParaRPr lang="pt-BR" sz="3000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cxnSp>
        <p:nvCxnSpPr>
          <p:cNvPr id="16" name="Conector reto 44"/>
          <p:cNvCxnSpPr/>
          <p:nvPr/>
        </p:nvCxnSpPr>
        <p:spPr>
          <a:xfrm>
            <a:off x="5410763" y="4773083"/>
            <a:ext cx="532098" cy="401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35"/>
          <p:cNvCxnSpPr/>
          <p:nvPr/>
        </p:nvCxnSpPr>
        <p:spPr>
          <a:xfrm>
            <a:off x="8099559" y="4869611"/>
            <a:ext cx="540484" cy="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8"/>
          <p:cNvCxnSpPr/>
          <p:nvPr/>
        </p:nvCxnSpPr>
        <p:spPr>
          <a:xfrm flipV="1">
            <a:off x="2795363" y="2393964"/>
            <a:ext cx="554551" cy="116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9"/>
          <p:cNvCxnSpPr/>
          <p:nvPr/>
        </p:nvCxnSpPr>
        <p:spPr>
          <a:xfrm>
            <a:off x="5602538" y="2393964"/>
            <a:ext cx="499022" cy="52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33"/>
          <p:cNvCxnSpPr/>
          <p:nvPr/>
        </p:nvCxnSpPr>
        <p:spPr>
          <a:xfrm>
            <a:off x="8195485" y="2393964"/>
            <a:ext cx="453412" cy="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36"/>
          <p:cNvCxnSpPr/>
          <p:nvPr/>
        </p:nvCxnSpPr>
        <p:spPr>
          <a:xfrm flipV="1">
            <a:off x="8640043" y="2393966"/>
            <a:ext cx="0" cy="247564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6"/>
          <p:cNvCxnSpPr/>
          <p:nvPr/>
        </p:nvCxnSpPr>
        <p:spPr>
          <a:xfrm>
            <a:off x="2511782" y="4773083"/>
            <a:ext cx="646357" cy="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63"/>
          <p:cNvGrpSpPr/>
          <p:nvPr/>
        </p:nvGrpSpPr>
        <p:grpSpPr>
          <a:xfrm>
            <a:off x="3349914" y="1814033"/>
            <a:ext cx="2252624" cy="1769795"/>
            <a:chOff x="3382563" y="1655756"/>
            <a:chExt cx="2252624" cy="1769795"/>
          </a:xfrm>
        </p:grpSpPr>
        <p:sp>
          <p:nvSpPr>
            <p:cNvPr id="48" name="TextBox 7"/>
            <p:cNvSpPr txBox="1"/>
            <p:nvPr/>
          </p:nvSpPr>
          <p:spPr>
            <a:xfrm>
              <a:off x="3578887" y="3086997"/>
              <a:ext cx="1901027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arendon BT" pitchFamily="18" charset="0"/>
                  <a:cs typeface="Arial"/>
                </a:rPr>
                <a:t>1982 - 1993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itchFamily="18" charset="0"/>
                <a:cs typeface="Arial"/>
              </a:endParaRPr>
            </a:p>
          </p:txBody>
        </p:sp>
        <p:sp>
          <p:nvSpPr>
            <p:cNvPr id="50" name="CaixaDeTexto 58"/>
            <p:cNvSpPr txBox="1"/>
            <p:nvPr/>
          </p:nvSpPr>
          <p:spPr>
            <a:xfrm>
              <a:off x="3382563" y="1655756"/>
              <a:ext cx="22526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arendon BT" panose="02040704040505020204" pitchFamily="18" charset="0"/>
                </a:rPr>
                <a:t>Inicia a confecção de obras de artes. Com estilo marcante, foca na criação de esculturas femininas e telas de natureza morta. 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endParaRPr>
            </a:p>
          </p:txBody>
        </p:sp>
      </p:grpSp>
      <p:grpSp>
        <p:nvGrpSpPr>
          <p:cNvPr id="51" name="Grupo 62"/>
          <p:cNvGrpSpPr/>
          <p:nvPr/>
        </p:nvGrpSpPr>
        <p:grpSpPr>
          <a:xfrm>
            <a:off x="421878" y="1814033"/>
            <a:ext cx="2252624" cy="1431241"/>
            <a:chOff x="222544" y="2968015"/>
            <a:chExt cx="2252624" cy="1431241"/>
          </a:xfrm>
        </p:grpSpPr>
        <p:sp>
          <p:nvSpPr>
            <p:cNvPr id="52" name="TextBox 7"/>
            <p:cNvSpPr txBox="1"/>
            <p:nvPr/>
          </p:nvSpPr>
          <p:spPr>
            <a:xfrm>
              <a:off x="411420" y="4060702"/>
              <a:ext cx="1901027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arendon BT" pitchFamily="18" charset="0"/>
                  <a:cs typeface="Arial"/>
                </a:rPr>
                <a:t>1982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itchFamily="18" charset="0"/>
                <a:cs typeface="Arial"/>
              </a:endParaRPr>
            </a:p>
          </p:txBody>
        </p:sp>
        <p:sp>
          <p:nvSpPr>
            <p:cNvPr id="54" name="CaixaDeTexto 60"/>
            <p:cNvSpPr txBox="1"/>
            <p:nvPr/>
          </p:nvSpPr>
          <p:spPr>
            <a:xfrm>
              <a:off x="222544" y="2968015"/>
              <a:ext cx="22526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arendon BT" panose="02040704040505020204" pitchFamily="18" charset="0"/>
                </a:rPr>
                <a:t>Forma-se Artista Plástico pela Escola de Belas Artes da Bahia - UFBA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2548" y="536220"/>
            <a:ext cx="815277" cy="1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upo 63"/>
          <p:cNvGrpSpPr/>
          <p:nvPr/>
        </p:nvGrpSpPr>
        <p:grpSpPr>
          <a:xfrm>
            <a:off x="5942861" y="1188720"/>
            <a:ext cx="2252624" cy="2369272"/>
            <a:chOff x="3382563" y="1369538"/>
            <a:chExt cx="2252624" cy="2201286"/>
          </a:xfrm>
        </p:grpSpPr>
        <p:sp>
          <p:nvSpPr>
            <p:cNvPr id="62" name="TextBox 7"/>
            <p:cNvSpPr txBox="1"/>
            <p:nvPr/>
          </p:nvSpPr>
          <p:spPr>
            <a:xfrm>
              <a:off x="3541262" y="3256274"/>
              <a:ext cx="1901027" cy="31455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arendon BT" pitchFamily="18" charset="0"/>
                  <a:cs typeface="Arial"/>
                </a:rPr>
                <a:t>1993 - 1998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itchFamily="18" charset="0"/>
                <a:cs typeface="Arial"/>
              </a:endParaRPr>
            </a:p>
          </p:txBody>
        </p:sp>
        <p:sp>
          <p:nvSpPr>
            <p:cNvPr id="63" name="CaixaDeTexto 58"/>
            <p:cNvSpPr txBox="1"/>
            <p:nvPr/>
          </p:nvSpPr>
          <p:spPr>
            <a:xfrm>
              <a:off x="3382563" y="1369538"/>
              <a:ext cx="225262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arendon BT" panose="02040704040505020204" pitchFamily="18" charset="0"/>
                </a:rPr>
                <a:t>Participa, dentre outras, da Semana de Arte da Coelba (1993), exposição no Espaço Cultural da Caixa Econômica (1994) e exposição de esculturas no Palácio das Pedras (1998)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5784596" y="4185251"/>
            <a:ext cx="2252624" cy="1769795"/>
            <a:chOff x="3382563" y="1655756"/>
            <a:chExt cx="2252624" cy="1769795"/>
          </a:xfrm>
        </p:grpSpPr>
        <p:sp>
          <p:nvSpPr>
            <p:cNvPr id="65" name="TextBox 7"/>
            <p:cNvSpPr txBox="1"/>
            <p:nvPr/>
          </p:nvSpPr>
          <p:spPr>
            <a:xfrm>
              <a:off x="3578887" y="3086997"/>
              <a:ext cx="1901027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arendon BT" pitchFamily="18" charset="0"/>
                  <a:cs typeface="Arial"/>
                </a:rPr>
                <a:t>1998 - 2014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itchFamily="18" charset="0"/>
                <a:cs typeface="Arial"/>
              </a:endParaRPr>
            </a:p>
          </p:txBody>
        </p:sp>
        <p:sp>
          <p:nvSpPr>
            <p:cNvPr id="66" name="CaixaDeTexto 58"/>
            <p:cNvSpPr txBox="1"/>
            <p:nvPr/>
          </p:nvSpPr>
          <p:spPr>
            <a:xfrm>
              <a:off x="3382563" y="1655756"/>
              <a:ext cx="22526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arendon BT" panose="02040704040505020204" pitchFamily="18" charset="0"/>
                </a:rPr>
                <a:t>Inicia a sua atuação no paisagismo, ramo que concilia com o desenvolvimento das obras de artes. 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endParaRPr>
            </a:p>
          </p:txBody>
        </p:sp>
      </p:grpSp>
      <p:sp>
        <p:nvSpPr>
          <p:cNvPr id="68" name="TextBox 7"/>
          <p:cNvSpPr txBox="1"/>
          <p:nvPr/>
        </p:nvSpPr>
        <p:spPr>
          <a:xfrm>
            <a:off x="3349914" y="5955046"/>
            <a:ext cx="1901027" cy="338554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itchFamily="18" charset="0"/>
                <a:cs typeface="Arial"/>
              </a:rPr>
              <a:t>2013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larendon BT" pitchFamily="18" charset="0"/>
              <a:cs typeface="Arial"/>
            </a:endParaRPr>
          </a:p>
        </p:txBody>
      </p:sp>
      <p:sp>
        <p:nvSpPr>
          <p:cNvPr id="69" name="CaixaDeTexto 58"/>
          <p:cNvSpPr txBox="1"/>
          <p:nvPr/>
        </p:nvSpPr>
        <p:spPr>
          <a:xfrm>
            <a:off x="3158139" y="4185251"/>
            <a:ext cx="22526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rPr>
              <a:t>Inicia o desenvolvimento de obras de arte a partir da reutilização de jornais e desenvolve um papel </a:t>
            </a:r>
            <a:r>
              <a:rPr lang="pt-B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rPr>
              <a:t>machê</a:t>
            </a: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rPr>
              <a:t> com excelentes propriedades. 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Clarendon BT" panose="02040704040505020204" pitchFamily="18" charset="0"/>
            </a:endParaRPr>
          </a:p>
        </p:txBody>
      </p:sp>
      <p:sp>
        <p:nvSpPr>
          <p:cNvPr id="70" name="TextBox 7"/>
          <p:cNvSpPr txBox="1"/>
          <p:nvPr/>
        </p:nvSpPr>
        <p:spPr>
          <a:xfrm>
            <a:off x="450932" y="5785689"/>
            <a:ext cx="1901027" cy="338554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itchFamily="18" charset="0"/>
                <a:cs typeface="Arial"/>
              </a:rPr>
              <a:t>2014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larendon BT" pitchFamily="18" charset="0"/>
              <a:cs typeface="Arial"/>
            </a:endParaRPr>
          </a:p>
        </p:txBody>
      </p:sp>
      <p:sp>
        <p:nvSpPr>
          <p:cNvPr id="71" name="CaixaDeTexto 58"/>
          <p:cNvSpPr txBox="1"/>
          <p:nvPr/>
        </p:nvSpPr>
        <p:spPr>
          <a:xfrm>
            <a:off x="259157" y="4016054"/>
            <a:ext cx="2252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rPr>
              <a:t>Faz a sua primeira exposição de obras de arte em papel </a:t>
            </a:r>
            <a:r>
              <a:rPr lang="pt-B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rPr>
              <a:t>machê</a:t>
            </a: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rPr>
              <a:t>, na </a:t>
            </a:r>
            <a:r>
              <a:rPr lang="pt-B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rPr>
              <a:t>Assembléia</a:t>
            </a: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 BT" panose="02040704040505020204" pitchFamily="18" charset="0"/>
              </a:rPr>
              <a:t> Legislativa da Bahia.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-69322" y="258797"/>
            <a:ext cx="9303094" cy="63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508353" y="4447159"/>
            <a:ext cx="3635647" cy="1182930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48176" y="4447159"/>
            <a:ext cx="451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prstClr val="white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Obras de arte</a:t>
            </a:r>
          </a:p>
          <a:p>
            <a:pPr algn="r"/>
            <a:r>
              <a:rPr lang="pt-BR" sz="2000" b="1" dirty="0" smtClean="0">
                <a:solidFill>
                  <a:prstClr val="white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Natureza</a:t>
            </a:r>
            <a:endParaRPr lang="pt-BR" sz="2000" dirty="0">
              <a:solidFill>
                <a:prstClr val="white"/>
              </a:solidFill>
              <a:latin typeface="Calisto MT" panose="02040603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-18599" y="2"/>
            <a:ext cx="9144000" cy="333829"/>
          </a:xfrm>
          <a:prstGeom prst="rect">
            <a:avLst/>
          </a:prstGeom>
          <a:solidFill>
            <a:srgbClr val="1617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6524173"/>
            <a:ext cx="9144000" cy="333829"/>
          </a:xfrm>
          <a:prstGeom prst="rect">
            <a:avLst/>
          </a:prstGeom>
          <a:solidFill>
            <a:srgbClr val="16171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0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4" y="1012692"/>
            <a:ext cx="4524332" cy="764760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500" b="1" dirty="0" smtClean="0">
                <a:latin typeface="Calisto MT" panose="02040603050505030304" pitchFamily="18" charset="0"/>
              </a:rPr>
              <a:t>Mulher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400" dirty="0">
                <a:latin typeface="Calisto MT" panose="02040603050505030304" pitchFamily="18" charset="0"/>
              </a:rPr>
              <a:t>Dimensões: </a:t>
            </a:r>
            <a:r>
              <a:rPr lang="pt-BR" sz="1400" dirty="0" smtClean="0">
                <a:latin typeface="Calisto MT" panose="02040603050505030304" pitchFamily="18" charset="0"/>
              </a:rPr>
              <a:t>40 cm</a:t>
            </a:r>
            <a:endParaRPr lang="pt-BR" sz="1400" b="1" dirty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500" b="1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5"/>
          <p:cNvSpPr/>
          <p:nvPr/>
        </p:nvSpPr>
        <p:spPr>
          <a:xfrm>
            <a:off x="-2" y="310422"/>
            <a:ext cx="2377442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81932" y="293658"/>
            <a:ext cx="2243701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noProof="0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Esculturas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4629174" y="4380278"/>
            <a:ext cx="4037615" cy="1049845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	Tu és divina e graciosa, estátua majestosa do amor.”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smtClean="0">
                <a:latin typeface="Calisto MT" panose="02040603050505030304" pitchFamily="18" charset="0"/>
              </a:rPr>
              <a:t>Pixinguinha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323" y="2149295"/>
            <a:ext cx="2891866" cy="44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4" y="1012692"/>
            <a:ext cx="4524332" cy="764760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500" b="1" dirty="0" err="1" smtClean="0">
                <a:latin typeface="Calisto MT" panose="02040603050505030304" pitchFamily="18" charset="0"/>
              </a:rPr>
              <a:t>Baianidade</a:t>
            </a:r>
            <a:endParaRPr lang="pt-BR" sz="2500" b="1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400" dirty="0">
                <a:latin typeface="Calisto MT" panose="02040603050505030304" pitchFamily="18" charset="0"/>
              </a:rPr>
              <a:t>Dimensões: </a:t>
            </a:r>
            <a:r>
              <a:rPr lang="pt-BR" sz="1400" dirty="0" smtClean="0">
                <a:latin typeface="Calisto MT" panose="02040603050505030304" pitchFamily="18" charset="0"/>
              </a:rPr>
              <a:t>37 cm</a:t>
            </a:r>
            <a:endParaRPr lang="pt-BR" sz="1400" b="1" dirty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500" b="1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5"/>
          <p:cNvSpPr/>
          <p:nvPr/>
        </p:nvSpPr>
        <p:spPr>
          <a:xfrm>
            <a:off x="-2" y="310422"/>
            <a:ext cx="2377442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81932" y="293658"/>
            <a:ext cx="2243701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noProof="0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Esculturas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8597" y="2031028"/>
            <a:ext cx="3277685" cy="46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4629174" y="4380278"/>
            <a:ext cx="4037615" cy="1049845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Na natureza nada se cria, nada se perde, tudo se transforma.”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smtClean="0">
                <a:latin typeface="Calisto MT" panose="02040603050505030304" pitchFamily="18" charset="0"/>
              </a:rPr>
              <a:t>Lavoisier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4" y="1012692"/>
            <a:ext cx="4524332" cy="466115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500" b="1" dirty="0" smtClean="0">
                <a:latin typeface="Calisto MT" panose="02040603050505030304" pitchFamily="18" charset="0"/>
              </a:rPr>
              <a:t>África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400" dirty="0">
                <a:latin typeface="Calisto MT" panose="02040603050505030304" pitchFamily="18" charset="0"/>
              </a:rPr>
              <a:t>Dimensões: </a:t>
            </a:r>
            <a:r>
              <a:rPr lang="pt-BR" sz="1400" dirty="0" smtClean="0">
                <a:latin typeface="Calisto MT" panose="02040603050505030304" pitchFamily="18" charset="0"/>
              </a:rPr>
              <a:t>27 </a:t>
            </a:r>
            <a:r>
              <a:rPr lang="pt-BR" sz="1400" dirty="0">
                <a:latin typeface="Calisto MT" panose="02040603050505030304" pitchFamily="18" charset="0"/>
              </a:rPr>
              <a:t>cm</a:t>
            </a:r>
            <a:endParaRPr lang="pt-BR" sz="1400" b="1" dirty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5"/>
          <p:cNvSpPr/>
          <p:nvPr/>
        </p:nvSpPr>
        <p:spPr>
          <a:xfrm>
            <a:off x="-2" y="310422"/>
            <a:ext cx="2377442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81932" y="293658"/>
            <a:ext cx="2243701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noProof="0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Esculturas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23" y="2031028"/>
            <a:ext cx="50768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5577840" y="4140926"/>
            <a:ext cx="3088950" cy="1641725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Quando agredida, a natureza não se defende. Apenas se vinga.”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smtClean="0">
                <a:latin typeface="Calisto MT" panose="02040603050505030304" pitchFamily="18" charset="0"/>
              </a:rPr>
              <a:t>Albert </a:t>
            </a:r>
            <a:r>
              <a:rPr lang="pt-BR" sz="1500" i="1" dirty="0" err="1">
                <a:latin typeface="Calisto MT" panose="02040603050505030304" pitchFamily="18" charset="0"/>
              </a:rPr>
              <a:t>E</a:t>
            </a:r>
            <a:r>
              <a:rPr lang="pt-BR" sz="1500" i="1" dirty="0" err="1" smtClean="0">
                <a:latin typeface="Calisto MT" panose="02040603050505030304" pitchFamily="18" charset="0"/>
              </a:rPr>
              <a:t>insten</a:t>
            </a:r>
            <a:endParaRPr lang="pt-BR" sz="1500" i="1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4" y="1012692"/>
            <a:ext cx="4524332" cy="764760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500" b="1" dirty="0" smtClean="0">
                <a:latin typeface="Calisto MT" panose="02040603050505030304" pitchFamily="18" charset="0"/>
              </a:rPr>
              <a:t>Religiosidade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400" dirty="0" smtClean="0">
                <a:latin typeface="Calisto MT" panose="02040603050505030304" pitchFamily="18" charset="0"/>
              </a:rPr>
              <a:t>Dimensões: 43 cm</a:t>
            </a:r>
            <a:endParaRPr lang="pt-BR" sz="1400" b="1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5"/>
          <p:cNvSpPr/>
          <p:nvPr/>
        </p:nvSpPr>
        <p:spPr>
          <a:xfrm>
            <a:off x="-2" y="310422"/>
            <a:ext cx="2377442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81932" y="293658"/>
            <a:ext cx="2243701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noProof="0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Esculturas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630806" y="3787469"/>
            <a:ext cx="3789021" cy="1983697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	A função da oração não é influenciar Deus, mas especialmente mudar a natureza daquele que ora.”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err="1" smtClean="0">
                <a:latin typeface="Calisto MT" panose="02040603050505030304" pitchFamily="18" charset="0"/>
              </a:rPr>
              <a:t>Soren</a:t>
            </a:r>
            <a:r>
              <a:rPr lang="pt-BR" sz="1500" i="1" dirty="0" smtClean="0">
                <a:latin typeface="Calisto MT" panose="02040603050505030304" pitchFamily="18" charset="0"/>
              </a:rPr>
              <a:t> </a:t>
            </a:r>
            <a:r>
              <a:rPr lang="pt-BR" sz="1500" i="1" dirty="0" err="1" smtClean="0">
                <a:latin typeface="Calisto MT" panose="02040603050505030304" pitchFamily="18" charset="0"/>
              </a:rPr>
              <a:t>Kierkegaard</a:t>
            </a:r>
            <a:endParaRPr lang="pt-BR" sz="1500" i="1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113" y="2031028"/>
            <a:ext cx="2782768" cy="465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4" y="1012692"/>
            <a:ext cx="4524332" cy="466115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000" b="1" dirty="0" smtClean="0">
                <a:latin typeface="Calisto MT" panose="02040603050505030304" pitchFamily="18" charset="0"/>
              </a:rPr>
              <a:t>Bananas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797" y="1619748"/>
            <a:ext cx="6199277" cy="324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5"/>
          <p:cNvSpPr/>
          <p:nvPr/>
        </p:nvSpPr>
        <p:spPr>
          <a:xfrm>
            <a:off x="-3" y="310422"/>
            <a:ext cx="2899958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81933" y="293658"/>
            <a:ext cx="2518022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Mãe natureza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625873" y="5134183"/>
            <a:ext cx="5878248" cy="1641725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Cada dia a natureza produz o suficiente para a nossa carência. Se cada um tomasse o que lhe fosse necessário, não havia pobreza no mundo e ninguém morreria de fome.”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smtClean="0">
                <a:latin typeface="Calisto MT" panose="02040603050505030304" pitchFamily="18" charset="0"/>
              </a:rPr>
              <a:t>Mahatma Gandhi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44" y="1012692"/>
            <a:ext cx="4524332" cy="466115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Clr>
                <a:srgbClr val="E4002B"/>
              </a:buClr>
            </a:pPr>
            <a:r>
              <a:rPr lang="pt-BR" sz="2000" b="1" dirty="0" smtClean="0">
                <a:latin typeface="Calisto MT" panose="02040603050505030304" pitchFamily="18" charset="0"/>
              </a:rPr>
              <a:t>Laranjas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7005074" y="400471"/>
            <a:ext cx="2011818" cy="3386998"/>
            <a:chOff x="6245307" y="716642"/>
            <a:chExt cx="2745088" cy="4482653"/>
          </a:xfrm>
        </p:grpSpPr>
        <p:sp>
          <p:nvSpPr>
            <p:cNvPr id="26" name="Retângulo 25"/>
            <p:cNvSpPr/>
            <p:nvPr/>
          </p:nvSpPr>
          <p:spPr>
            <a:xfrm>
              <a:off x="7149576" y="3439869"/>
              <a:ext cx="1482087" cy="1194223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868626" y="2539060"/>
              <a:ext cx="972148" cy="107740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812620" y="1012035"/>
              <a:ext cx="1700067" cy="186263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175711" y="716642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272932" y="4389028"/>
              <a:ext cx="717463" cy="81026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245307" y="1520074"/>
              <a:ext cx="717464" cy="810268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5"/>
          <p:cNvSpPr/>
          <p:nvPr/>
        </p:nvSpPr>
        <p:spPr>
          <a:xfrm>
            <a:off x="-3" y="310422"/>
            <a:ext cx="2899958" cy="511249"/>
          </a:xfrm>
          <a:prstGeom prst="rect">
            <a:avLst/>
          </a:prstGeom>
          <a:solidFill>
            <a:srgbClr val="D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381933" y="293658"/>
            <a:ext cx="2518022" cy="571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 smtClean="0">
                <a:solidFill>
                  <a:schemeClr val="bg1"/>
                </a:solidFill>
                <a:latin typeface="Calisto MT" panose="02040603050505030304" pitchFamily="18" charset="0"/>
                <a:ea typeface="Tahoma" pitchFamily="34" charset="0"/>
                <a:cs typeface="Tahoma" pitchFamily="34" charset="0"/>
              </a:rPr>
              <a:t>Mãe natureza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995" y="5955046"/>
            <a:ext cx="2295005" cy="90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33" y="2031028"/>
            <a:ext cx="6592232" cy="27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381933" y="5216276"/>
            <a:ext cx="4481704" cy="1315154"/>
          </a:xfrm>
        </p:spPr>
        <p:txBody>
          <a:bodyPr/>
          <a:lstStyle/>
          <a:p>
            <a:pPr marL="800100" lvl="1" indent="-342900" algn="just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2000" dirty="0" smtClean="0">
                <a:latin typeface="Calisto MT" panose="02040603050505030304" pitchFamily="18" charset="0"/>
              </a:rPr>
              <a:t>“ Toda arte é imitação da natureza.”</a:t>
            </a:r>
          </a:p>
          <a:p>
            <a:pPr marL="800100" lvl="1" indent="-342900" algn="r">
              <a:spcBef>
                <a:spcPts val="600"/>
              </a:spcBef>
              <a:buClr>
                <a:srgbClr val="E4002B"/>
              </a:buClr>
              <a:buNone/>
            </a:pPr>
            <a:r>
              <a:rPr lang="pt-BR" sz="1500" i="1" dirty="0" smtClean="0">
                <a:latin typeface="Calisto MT" panose="02040603050505030304" pitchFamily="18" charset="0"/>
              </a:rPr>
              <a:t>Sêneca</a:t>
            </a:r>
          </a:p>
          <a:p>
            <a:pPr marL="800100" lvl="1" indent="-342900">
              <a:spcBef>
                <a:spcPts val="600"/>
              </a:spcBef>
              <a:buClr>
                <a:srgbClr val="E4002B"/>
              </a:buClr>
              <a:buNone/>
            </a:pPr>
            <a:endParaRPr lang="pt-BR" sz="2000" dirty="0" smtClean="0">
              <a:latin typeface="Calisto MT" panose="02040603050505030304" pitchFamily="18" charset="0"/>
            </a:endParaRPr>
          </a:p>
          <a:p>
            <a:pPr marL="1200150" lvl="2" indent="-342900">
              <a:spcBef>
                <a:spcPts val="600"/>
              </a:spcBef>
              <a:buClr>
                <a:srgbClr val="E4002B"/>
              </a:buClr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1B02AAAB22D547926A050C88C9540A" ma:contentTypeVersion="18" ma:contentTypeDescription="Crie um novo documento." ma:contentTypeScope="" ma:versionID="12767422a89e5dd76c84bc996eb97b0a">
  <xsd:schema xmlns:xsd="http://www.w3.org/2001/XMLSchema" xmlns:xs="http://www.w3.org/2001/XMLSchema" xmlns:p="http://schemas.microsoft.com/office/2006/metadata/properties" xmlns:ns2="418431ca-873c-4724-846a-8857dbe5a83e" targetNamespace="http://schemas.microsoft.com/office/2006/metadata/properties" ma:root="true" ma:fieldsID="cdf203b629c73926f9343809228acb57" ns2:_="">
    <xsd:import namespace="418431ca-873c-4724-846a-8857dbe5a83e"/>
    <xsd:element name="properties">
      <xsd:complexType>
        <xsd:sequence>
          <xsd:element name="documentManagement">
            <xsd:complexType>
              <xsd:all>
                <xsd:element ref="ns2:Resumo"/>
                <xsd:element ref="ns2:Tipo_x0020_do_x0020_documento" minOccurs="0"/>
                <xsd:element ref="ns2:Regional" minOccurs="0"/>
                <xsd:element ref="ns2:Empreendimento" minOccurs="0"/>
                <xsd:element ref="ns2:Diretoria" minOccurs="0"/>
                <xsd:element ref="ns2:URL_x0020_Imagem_x0020_Destaque" minOccurs="0"/>
                <xsd:element ref="ns2:Data_x0020_de_x0020_Publica_x00e7__x00e3_o"/>
                <xsd:element ref="ns2:Campanh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431ca-873c-4724-846a-8857dbe5a83e" elementFormDefault="qualified">
    <xsd:import namespace="http://schemas.microsoft.com/office/2006/documentManagement/types"/>
    <xsd:import namespace="http://schemas.microsoft.com/office/infopath/2007/PartnerControls"/>
    <xsd:element name="Resumo" ma:index="2" ma:displayName="Resumo" ma:internalName="Resumo">
      <xsd:simpleType>
        <xsd:restriction base="dms:Note">
          <xsd:maxLength value="255"/>
        </xsd:restriction>
      </xsd:simpleType>
    </xsd:element>
    <xsd:element name="Tipo_x0020_do_x0020_documento" ma:index="3" nillable="true" ma:displayName="Tipo do documento" ma:format="Dropdown" ma:internalName="Tipo_x0020_do_x0020_documento">
      <xsd:simpleType>
        <xsd:restriction base="dms:Choice">
          <xsd:enumeration value="(Nenhum)"/>
          <xsd:enumeration value="Apresentação"/>
          <xsd:enumeration value="Clipping e releases"/>
          <xsd:enumeration value="Contrato"/>
          <xsd:enumeration value="Fotos e imagens"/>
          <xsd:enumeration value="Manual"/>
          <xsd:enumeration value="Multimídia"/>
          <xsd:enumeration value="Modelos e formulários"/>
          <xsd:enumeration value="Relatórios e Indicadores"/>
          <xsd:enumeration value="Políticas e diretrizes"/>
        </xsd:restriction>
      </xsd:simpleType>
    </xsd:element>
    <xsd:element name="Regional" ma:index="4" nillable="true" ma:displayName="Regional" ma:list="{d92c2f01-ecf7-4c75-ad07-7d0e3ecf1dcf}" ma:internalName="Regional" ma:showField="Title">
      <xsd:simpleType>
        <xsd:restriction base="dms:Lookup"/>
      </xsd:simpleType>
    </xsd:element>
    <xsd:element name="Empreendimento" ma:index="5" nillable="true" ma:displayName="Empreendimento" ma:list="{7617afc2-e21d-41e0-b847-953576640e7d}" ma:internalName="Empreendimento" ma:showField="Title">
      <xsd:simpleType>
        <xsd:restriction base="dms:Lookup"/>
      </xsd:simpleType>
    </xsd:element>
    <xsd:element name="Diretoria" ma:index="6" nillable="true" ma:displayName="Diretoria" ma:internalName="Diretori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enharia e Produtividade"/>
                    <xsd:enumeration value="Financeiro"/>
                    <xsd:enumeration value="Jurídico"/>
                    <xsd:enumeration value="Marketing e Comunicação"/>
                    <xsd:enumeration value="Pessoas e Organizações"/>
                    <xsd:enumeration value="Sustentabilidade"/>
                    <xsd:enumeration value="TI"/>
                    <xsd:enumeration value="SC OR"/>
                  </xsd:restriction>
                </xsd:simpleType>
              </xsd:element>
            </xsd:sequence>
          </xsd:extension>
        </xsd:complexContent>
      </xsd:complexType>
    </xsd:element>
    <xsd:element name="URL_x0020_Imagem_x0020_Destaque" ma:index="7" nillable="true" ma:displayName="URL Imagem Destaque" ma:format="Image" ma:internalName="URL_x0020_Imagem_x0020_Destaq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a_x0020_de_x0020_Publica_x00e7__x00e3_o" ma:index="8" ma:displayName="Data de Publicação" ma:default="[today]" ma:format="DateTime" ma:internalName="Data_x0020_de_x0020_Publica_x00e7__x00e3_o">
      <xsd:simpleType>
        <xsd:restriction base="dms:DateTime"/>
      </xsd:simpleType>
    </xsd:element>
    <xsd:element name="Campanha" ma:index="9" nillable="true" ma:displayName="Campanha" ma:default="(Nenhuma)" ma:format="Dropdown" ma:internalName="Campanha">
      <xsd:simpleType>
        <xsd:restriction base="dms:Choice">
          <xsd:enumeration value="(Nenhuma)"/>
          <xsd:enumeration value="Integra OR"/>
          <xsd:enumeration value="Supply Chain"/>
          <xsd:enumeration value="Sustentabilidade"/>
          <xsd:enumeration value="Atendimento BN"/>
          <xsd:enumeration value="Certificaçõ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Tipo de Conteú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_x0020_de_x0020_Publica_x00e7__x00e3_o xmlns="418431ca-873c-4724-846a-8857dbe5a83e">2013-06-18T21:51:00+00:00</Data_x0020_de_x0020_Publica_x00e7__x00e3_o>
    <Campanha xmlns="418431ca-873c-4724-846a-8857dbe5a83e">(Nenhuma)</Campanha>
    <Empreendimento xmlns="418431ca-873c-4724-846a-8857dbe5a83e" xsi:nil="true"/>
    <Resumo xmlns="418431ca-873c-4724-846a-8857dbe5a83e">Modelo 02_Power Point_v02</Resumo>
    <Regional xmlns="418431ca-873c-4724-846a-8857dbe5a83e" xsi:nil="true"/>
    <URL_x0020_Imagem_x0020_Destaque xmlns="418431ca-873c-4724-846a-8857dbe5a83e">
      <Url xsi:nil="true"/>
      <Description xsi:nil="true"/>
    </URL_x0020_Imagem_x0020_Destaque>
    <Diretoria xmlns="418431ca-873c-4724-846a-8857dbe5a83e">
      <Value>Marketing e Comunicação</Value>
    </Diretoria>
    <Tipo_x0020_do_x0020_documento xmlns="418431ca-873c-4724-846a-8857dbe5a83e">Modelos e formulários</Tipo_x0020_do_x0020_documen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0C8E0-8B95-44EE-93F3-20B72A3F2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431ca-873c-4724-846a-8857dbe5a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5DDB50-2769-4216-8BD9-FE5E33CD463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18431ca-873c-4724-846a-8857dbe5a83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E9913DE-C096-49DF-AAB4-A2A8EC15A1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15731</TotalTime>
  <Words>364</Words>
  <Application>Microsoft Office PowerPoint</Application>
  <PresentationFormat>Apresentação na tela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Trajetória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Alicia Gonçales</dc:creator>
  <cp:lastModifiedBy>ferneto</cp:lastModifiedBy>
  <cp:revision>1127</cp:revision>
  <dcterms:created xsi:type="dcterms:W3CDTF">2011-12-08T16:58:47Z</dcterms:created>
  <dcterms:modified xsi:type="dcterms:W3CDTF">2016-01-04T22:49:43Z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0x010100181B02AAAB22D547926A050C88C9540A</vt:lpwstr>
  </property>
</Properties>
</file>